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312" r:id="rId6"/>
    <p:sldId id="316" r:id="rId7"/>
    <p:sldId id="315" r:id="rId8"/>
    <p:sldId id="314" r:id="rId9"/>
    <p:sldId id="31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0632A-8D86-4EDC-8337-01D590A0D0B2}" v="35" dt="2021-05-25T16:12:01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7"/>
    <p:restoredTop sz="91908"/>
  </p:normalViewPr>
  <p:slideViewPr>
    <p:cSldViewPr snapToGrid="0" snapToObjects="1" showGuides="1">
      <p:cViewPr varScale="1">
        <p:scale>
          <a:sx n="87" d="100"/>
          <a:sy n="87" d="100"/>
        </p:scale>
        <p:origin x="25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innen Else" userId="aa6fe6da-a421-49e4-9b1b-2604916688e8" providerId="ADAL" clId="{12F7D68D-03AC-4A27-A4E8-27B68C970181}"/>
    <pc:docChg chg="modSld">
      <pc:chgData name="Swinnen Else" userId="aa6fe6da-a421-49e4-9b1b-2604916688e8" providerId="ADAL" clId="{12F7D68D-03AC-4A27-A4E8-27B68C970181}" dt="2021-05-25T16:12:01.349" v="34" actId="20577"/>
      <pc:docMkLst>
        <pc:docMk/>
      </pc:docMkLst>
      <pc:sldChg chg="modSp">
        <pc:chgData name="Swinnen Else" userId="aa6fe6da-a421-49e4-9b1b-2604916688e8" providerId="ADAL" clId="{12F7D68D-03AC-4A27-A4E8-27B68C970181}" dt="2021-05-25T16:11:23.637" v="30" actId="20577"/>
        <pc:sldMkLst>
          <pc:docMk/>
          <pc:sldMk cId="3165537633" sldId="312"/>
        </pc:sldMkLst>
        <pc:spChg chg="mod">
          <ac:chgData name="Swinnen Else" userId="aa6fe6da-a421-49e4-9b1b-2604916688e8" providerId="ADAL" clId="{12F7D68D-03AC-4A27-A4E8-27B68C970181}" dt="2021-05-25T16:11:23.637" v="30" actId="20577"/>
          <ac:spMkLst>
            <pc:docMk/>
            <pc:sldMk cId="3165537633" sldId="312"/>
            <ac:spMk id="3" creationId="{6E4F3BBA-C2D5-ED42-BFD7-469F119DDCEE}"/>
          </ac:spMkLst>
        </pc:spChg>
      </pc:sldChg>
      <pc:sldChg chg="modSp">
        <pc:chgData name="Swinnen Else" userId="aa6fe6da-a421-49e4-9b1b-2604916688e8" providerId="ADAL" clId="{12F7D68D-03AC-4A27-A4E8-27B68C970181}" dt="2021-05-25T16:12:01.349" v="34" actId="20577"/>
        <pc:sldMkLst>
          <pc:docMk/>
          <pc:sldMk cId="733373236" sldId="314"/>
        </pc:sldMkLst>
        <pc:graphicFrameChg chg="modGraphic">
          <ac:chgData name="Swinnen Else" userId="aa6fe6da-a421-49e4-9b1b-2604916688e8" providerId="ADAL" clId="{12F7D68D-03AC-4A27-A4E8-27B68C970181}" dt="2021-05-25T16:12:01.349" v="34" actId="20577"/>
          <ac:graphicFrameMkLst>
            <pc:docMk/>
            <pc:sldMk cId="733373236" sldId="314"/>
            <ac:graphicFrameMk id="7" creationId="{34FD2E1F-C79D-6449-AC5C-95420D7CAAF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EE10D-B3CB-104E-A204-728912DD76F8}" type="datetimeFigureOut">
              <a:rPr lang="en-US" smtClean="0"/>
              <a:t>5/26/21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F68A3-AD85-5546-A832-93FCF0C18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0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7747-3743-6645-8DBD-23CCD7E59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F9562-00C4-764A-B77B-1BDF7E71A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AB8E0-5146-234E-A89A-3BA439CA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May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4DD8A-ECF8-C843-B38F-F92D9547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 (Online)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F8E35-3CC5-EB47-AD3A-C5EA491D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6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F931-CF5B-2540-AFEF-06FBE084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EE25D-3E09-6143-8811-1506525E8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8BE6B-DF12-0D44-9E18-F2EFDC06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May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A7CFE-FD92-FA4E-88F4-BA12F220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 (Online)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6B60-EF49-4F42-B809-0D58D023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7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EE3D54-985F-FC41-94E5-DD4643593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3745D-F891-4848-89C9-EDB192582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8AF72-0004-3544-91BA-7FB3CDEC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May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886DC-8002-8242-8430-57FB0E93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 (Online)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8603C-25DC-CD4E-AC65-4083F1E2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1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FD17-A47D-A44C-A736-C6FA386AA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F40C1-DAD4-824F-8E67-5E004BD27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76B3F-AA70-604F-BF1B-00AA2A99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May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AFBEA-829A-C749-BF97-313E93E57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 (Online)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8C92D-5DF2-3649-9161-B45D0C3E5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1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7E176-7B1B-9146-8444-689C3AA3B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AC421-1D06-CF44-8A0A-5407B260D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86989-9C74-5046-88D5-3913C4FDF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May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4D094-82B8-EE40-8B0F-7802E139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 (Online)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8EFAC-C653-3B42-BBD4-8CD82C9D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9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AC624-6F23-524F-A098-C2FD4B3A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22856-9ADB-8641-B5E4-8AE82F998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A3BCD-8485-9A45-B61E-1D7CA2388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EEFFD-C263-6C4C-8A83-C74E2FB88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May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6EA3D-1CCC-8949-BBA5-8D0903A0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 (Online)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D5866-7EDB-014F-9C7C-0B12964F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5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87E9A-01AD-DE43-9520-F1920FFB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EF873-8AE0-7149-88D4-CAFFDE8A1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98FF4-3F8C-7945-B3DE-26672B773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53E0A3-30AB-AE48-A9E3-3F6488B29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469B61-BF9D-6A4E-A608-78BABB7E87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8AC9BD-32CD-4340-98F2-9452C60D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May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2F8902-33E0-3444-9BEC-1B6543C20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 (Online)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344A6E-3FA2-7F4C-95B7-BEE05D9DB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2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F26CD-6D89-194D-B4C7-596EFDE2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AB950-82D6-1546-9138-A1ED50E2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May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ED3F1-C897-A445-94F5-363D6E0B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 (Online)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BCC95-928D-7B4A-9064-40C6F39E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8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6331B-60B0-9C47-A263-F1647B1E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May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754D7F-372A-A44A-971E-902279C2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 (Online)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FDC39-B870-FA49-BF8E-0C4D1E7D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1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FA94-BB54-DC4E-B105-6263897B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02DE-F0A8-B54F-9172-2C7F08A29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300E6-A5A3-C14D-AE6C-CB30EB465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FDE74-4EA8-F84D-A4A9-9B204738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May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9270B-7EA8-5A47-A016-1D96DDDD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 (Online)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D9D0A-BC8A-FA4B-B782-B6062678F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C9F43-19FB-B149-AF7B-151163B1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C3FAE8-9325-BA43-8983-AEF8B40E2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7EB8E-C862-9640-9B70-AE7ECF2EC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225BF-9145-5448-87FE-07B7E208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May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F42B0-3564-7D46-AEB9-340823DD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 (Online)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5A82F-6C90-1648-A0E6-80304A51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6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ADE07F-1604-B841-BD70-5D9143EE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1D03C-0C7B-7444-8AC4-3B8CAE7C3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A7DC5-D9F6-7C40-AA42-B820C68D5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27 May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5215E-768D-9445-9A63-99264F9F6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CEOS LPV Plenary Meeting (Online)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2FDF4-9C30-4A4E-8135-5D1FF1ECA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98E3A-F8E6-5540-B6E3-C5D37171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6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BF97-BA33-9B4C-B412-60EA8E358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6" y="1108073"/>
            <a:ext cx="11244262" cy="2387600"/>
          </a:xfrm>
        </p:spPr>
        <p:txBody>
          <a:bodyPr>
            <a:normAutofit/>
          </a:bodyPr>
          <a:lstStyle/>
          <a:p>
            <a:r>
              <a:rPr lang="en-US" sz="4800" b="1" dirty="0"/>
              <a:t>Vegetation Index Focus Area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44F4C-1BDD-C548-9EB0-1488205CB4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3000" dirty="0"/>
              <a:t>Tomoaki Miura &amp; Else </a:t>
            </a:r>
            <a:r>
              <a:rPr lang="en-US" sz="3000" dirty="0" err="1"/>
              <a:t>Swinnen</a:t>
            </a:r>
            <a:endParaRPr lang="en-US" dirty="0"/>
          </a:p>
          <a:p>
            <a:endParaRPr lang="en-US" dirty="0"/>
          </a:p>
          <a:p>
            <a:r>
              <a:rPr lang="en-US" dirty="0"/>
              <a:t>Activity Summary and Strategic Plan for 2021-2023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E622BC-D995-A947-9EE2-F1CBFF1CF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645"/>
          <a:stretch/>
        </p:blipFill>
        <p:spPr>
          <a:xfrm>
            <a:off x="0" y="-82299"/>
            <a:ext cx="2317251" cy="216801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D9611-DB1E-EC4B-9C31-C1118537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May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A0CB3-A80E-B546-8653-87AB77BB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 (Online)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63A6C-F5BA-694D-AB92-E1B0DE05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27C951-2DED-014E-9628-65556DC2F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719" y="0"/>
            <a:ext cx="7658562" cy="11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4ABDD-49AC-A24B-8AB8-07DEBF107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Activities: 2019-2021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F3BBA-C2D5-ED42-BFD7-469F119DD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list updated</a:t>
            </a:r>
          </a:p>
          <a:p>
            <a:r>
              <a:rPr lang="en-US" dirty="0"/>
              <a:t>Website updated</a:t>
            </a:r>
          </a:p>
          <a:p>
            <a:r>
              <a:rPr lang="en-US" dirty="0"/>
              <a:t>Publication on VI validation methods</a:t>
            </a:r>
          </a:p>
          <a:p>
            <a:r>
              <a:rPr lang="en-US" dirty="0"/>
              <a:t>Publication on inter-comparison methods</a:t>
            </a:r>
          </a:p>
          <a:p>
            <a:r>
              <a:rPr lang="en-US" dirty="0"/>
              <a:t>Draft outline of VI Best Validation Practice Document</a:t>
            </a:r>
          </a:p>
          <a:p>
            <a:pPr lvl="1"/>
            <a:r>
              <a:rPr lang="en-US" dirty="0"/>
              <a:t>2 meetings to finalize this draft</a:t>
            </a:r>
          </a:p>
          <a:p>
            <a:pPr lvl="1"/>
            <a:r>
              <a:rPr lang="en-US" dirty="0"/>
              <a:t>Set up of Teams project to share the document</a:t>
            </a:r>
          </a:p>
          <a:p>
            <a:pPr lvl="1"/>
            <a:r>
              <a:rPr lang="en-US" dirty="0"/>
              <a:t>Also solicit VI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872E9-B820-7542-98E4-ACCF4BD7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May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48320-F053-E74B-B8CC-89170459E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 (Online)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54661-2F3D-DE48-A9FA-C06AD4369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3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FF09-E41F-C246-9EA3-17B55BEA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12820-C436-F544-A1E4-35F205B43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711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MODIS and VIIRS VI validation for “zero” vegetation conditions </a:t>
            </a:r>
            <a:br>
              <a:rPr lang="en-US" sz="2400" dirty="0"/>
            </a:br>
            <a:r>
              <a:rPr lang="en-US" sz="2000" dirty="0"/>
              <a:t>(Miura et al., </a:t>
            </a:r>
            <a:r>
              <a:rPr lang="en-US" sz="2000" i="1" dirty="0"/>
              <a:t>RSE</a:t>
            </a:r>
            <a:r>
              <a:rPr lang="en-US" sz="2000" dirty="0"/>
              <a:t>, 2021, </a:t>
            </a:r>
            <a:r>
              <a:rPr lang="en-US" sz="2000" b="1" dirty="0"/>
              <a:t>257</a:t>
            </a:r>
            <a:r>
              <a:rPr lang="en-US" sz="2000" dirty="0"/>
              <a:t>, 112344)</a:t>
            </a:r>
            <a:endParaRPr lang="en-US" sz="2400" dirty="0"/>
          </a:p>
          <a:p>
            <a:r>
              <a:rPr lang="en-US" sz="2400" dirty="0"/>
              <a:t>MODIS/VIIRS and Advanced </a:t>
            </a:r>
            <a:r>
              <a:rPr lang="en-US" sz="2400" dirty="0" err="1"/>
              <a:t>Himawari</a:t>
            </a:r>
            <a:r>
              <a:rPr lang="en-US" sz="2400" dirty="0"/>
              <a:t> Imager cross-comparison </a:t>
            </a:r>
            <a:br>
              <a:rPr lang="en-US" sz="2400" dirty="0"/>
            </a:br>
            <a:r>
              <a:rPr lang="en-US" sz="2000" dirty="0"/>
              <a:t>(Miura et al., </a:t>
            </a:r>
            <a:r>
              <a:rPr lang="en-US" sz="2000" i="1" dirty="0"/>
              <a:t>Scientific Reports</a:t>
            </a:r>
            <a:r>
              <a:rPr lang="en-US" sz="2000" dirty="0"/>
              <a:t>, 2019, </a:t>
            </a:r>
            <a:r>
              <a:rPr lang="en-US" sz="2000" b="1" dirty="0"/>
              <a:t>9</a:t>
            </a:r>
            <a:r>
              <a:rPr lang="en-US" sz="2000" dirty="0"/>
              <a:t>, 15692; Tran et al., </a:t>
            </a:r>
            <a:r>
              <a:rPr lang="en-US" sz="2000" i="1" dirty="0"/>
              <a:t>Remote Sensing</a:t>
            </a:r>
            <a:r>
              <a:rPr lang="en-US" sz="2000" dirty="0"/>
              <a:t>, </a:t>
            </a:r>
            <a:r>
              <a:rPr lang="en-US" sz="2000" b="1" dirty="0"/>
              <a:t>12</a:t>
            </a:r>
            <a:r>
              <a:rPr lang="en-US" sz="2000" dirty="0"/>
              <a:t>, 2494)</a:t>
            </a:r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9B380-F5E5-CE41-9FA3-BD127B61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May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509DA-A36F-7246-9D00-53515B44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 (Online)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62B8D-03A9-FD41-85A6-7AF3FF6B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A976B0-FE93-1A45-A29C-E51A0D668223}"/>
              </a:ext>
            </a:extLst>
          </p:cNvPr>
          <p:cNvGrpSpPr/>
          <p:nvPr/>
        </p:nvGrpSpPr>
        <p:grpSpPr>
          <a:xfrm>
            <a:off x="6166757" y="3530585"/>
            <a:ext cx="5288870" cy="2780918"/>
            <a:chOff x="6683829" y="355054"/>
            <a:chExt cx="5288870" cy="2780918"/>
          </a:xfrm>
        </p:grpSpPr>
        <p:pic>
          <p:nvPicPr>
            <p:cNvPr id="1026" name="Picture 2" descr="https://ars.els-cdn.com/content/image/1-s2.0-S0034425721000626-gr7.jpg">
              <a:extLst>
                <a:ext uri="{FF2B5EF4-FFF2-40B4-BE49-F238E27FC236}">
                  <a16:creationId xmlns:a16="http://schemas.microsoft.com/office/drawing/2014/main" id="{587E1FD3-682B-D742-8E35-C765CECE1D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460"/>
            <a:stretch/>
          </p:blipFill>
          <p:spPr bwMode="auto">
            <a:xfrm>
              <a:off x="6683829" y="355054"/>
              <a:ext cx="5288870" cy="258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ars.els-cdn.com/content/image/1-s2.0-S0034425721000626-gr7.jpg">
              <a:extLst>
                <a:ext uri="{FF2B5EF4-FFF2-40B4-BE49-F238E27FC236}">
                  <a16:creationId xmlns:a16="http://schemas.microsoft.com/office/drawing/2014/main" id="{FAD46941-53C2-3B4E-8A74-6D1633F0C1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159"/>
            <a:stretch/>
          </p:blipFill>
          <p:spPr bwMode="auto">
            <a:xfrm>
              <a:off x="6683829" y="2831171"/>
              <a:ext cx="528887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https://ars.els-cdn.com/content/image/1-s2.0-S0034425721000626-gr1.jpg">
            <a:extLst>
              <a:ext uri="{FF2B5EF4-FFF2-40B4-BE49-F238E27FC236}">
                <a16:creationId xmlns:a16="http://schemas.microsoft.com/office/drawing/2014/main" id="{378DAE1C-743F-7B4A-A5FB-C9BBB2E9E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93" y="3420949"/>
            <a:ext cx="4403913" cy="284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8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05DF-37D5-4D42-9065-7CD65ABE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AF83F-F96D-426A-AD07-FBF629579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LSA-SAF</a:t>
            </a:r>
          </a:p>
          <a:p>
            <a:pPr lvl="1"/>
            <a:r>
              <a:rPr lang="en-US" dirty="0"/>
              <a:t>ENDVI validation (NDVI 1km, </a:t>
            </a:r>
            <a:r>
              <a:rPr lang="en-US" dirty="0" err="1"/>
              <a:t>Metop</a:t>
            </a:r>
            <a:r>
              <a:rPr lang="en-US" dirty="0"/>
              <a:t>-A/B AVHRR) (Q4/2019)</a:t>
            </a:r>
          </a:p>
          <a:p>
            <a:r>
              <a:rPr lang="en-US" dirty="0"/>
              <a:t>CGLS </a:t>
            </a:r>
          </a:p>
          <a:p>
            <a:pPr lvl="1"/>
            <a:r>
              <a:rPr lang="en-US" dirty="0"/>
              <a:t>NDVI 1km V3 validation (BRDF-normalized NDVI 1 km, SPOT/VGT + </a:t>
            </a:r>
            <a:r>
              <a:rPr lang="en-US" dirty="0" err="1"/>
              <a:t>Proba</a:t>
            </a:r>
            <a:r>
              <a:rPr lang="en-US" dirty="0"/>
              <a:t>-V, SRF harmonized) (Q1/2020)</a:t>
            </a:r>
          </a:p>
          <a:p>
            <a:pPr lvl="1"/>
            <a:r>
              <a:rPr lang="en-US" dirty="0"/>
              <a:t>NDVI 300m V2 validation (BRDF-normalized NDVI 300m, S3) (Q2/2021)</a:t>
            </a:r>
          </a:p>
          <a:p>
            <a:r>
              <a:rPr lang="en-US" dirty="0" err="1"/>
              <a:t>Proba</a:t>
            </a:r>
            <a:r>
              <a:rPr lang="en-US" dirty="0"/>
              <a:t>-V mission</a:t>
            </a:r>
          </a:p>
          <a:p>
            <a:pPr lvl="1"/>
            <a:r>
              <a:rPr lang="en-US" dirty="0"/>
              <a:t>Validation of </a:t>
            </a:r>
            <a:r>
              <a:rPr lang="en-US" dirty="0" err="1"/>
              <a:t>Proba</a:t>
            </a:r>
            <a:r>
              <a:rPr lang="en-US" dirty="0"/>
              <a:t>-V C2, incl. NDVI (ongoing)</a:t>
            </a:r>
          </a:p>
          <a:p>
            <a:r>
              <a:rPr lang="en-US" dirty="0" err="1"/>
              <a:t>Terrascope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Validation of NDVI (S2, Europe only) (Q3/2020)</a:t>
            </a:r>
          </a:p>
          <a:p>
            <a:r>
              <a:rPr lang="en-US" dirty="0"/>
              <a:t>HR-VPP (CLS)</a:t>
            </a:r>
          </a:p>
          <a:p>
            <a:pPr lvl="1"/>
            <a:r>
              <a:rPr lang="en-US" dirty="0"/>
              <a:t>Validation of NDVI and PPI (S2, Europe only) (ongoing)</a:t>
            </a:r>
          </a:p>
          <a:p>
            <a:pPr lvl="1"/>
            <a:endParaRPr lang="en-BE" dirty="0"/>
          </a:p>
          <a:p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06D05-F29F-4ABB-8C48-7E4A44557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May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A7D46-8091-44B9-BF6E-9810D459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 (Online)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1B7E-A058-4BE7-BED6-96BD12DD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8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FC036-0536-094B-AEB4-AD9073AF9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VI Best Validation Protocol Document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4FD2E1F-C79D-6449-AC5C-95420D7CAA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000381"/>
              </p:ext>
            </p:extLst>
          </p:nvPr>
        </p:nvGraphicFramePr>
        <p:xfrm>
          <a:off x="838986" y="1825624"/>
          <a:ext cx="10514814" cy="4035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2408">
                  <a:extLst>
                    <a:ext uri="{9D8B030D-6E8A-4147-A177-3AD203B41FA5}">
                      <a16:colId xmlns:a16="http://schemas.microsoft.com/office/drawing/2014/main" val="796884766"/>
                    </a:ext>
                  </a:extLst>
                </a:gridCol>
                <a:gridCol w="3522406">
                  <a:extLst>
                    <a:ext uri="{9D8B030D-6E8A-4147-A177-3AD203B41FA5}">
                      <a16:colId xmlns:a16="http://schemas.microsoft.com/office/drawing/2014/main" val="1129160250"/>
                    </a:ext>
                  </a:extLst>
                </a:gridCol>
              </a:tblGrid>
              <a:tr h="423088">
                <a:tc>
                  <a:txBody>
                    <a:bodyPr/>
                    <a:lstStyle/>
                    <a:p>
                      <a:r>
                        <a:rPr lang="en-US" sz="2000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Tentative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724589"/>
                  </a:ext>
                </a:extLst>
              </a:tr>
              <a:tr h="423088">
                <a:tc>
                  <a:txBody>
                    <a:bodyPr/>
                    <a:lstStyle/>
                    <a:p>
                      <a:r>
                        <a:rPr lang="en-US" sz="2000"/>
                        <a:t>Add more </a:t>
                      </a:r>
                      <a:r>
                        <a:rPr lang="en-US" sz="2000" dirty="0"/>
                        <a:t>contents to the outline (VI co-leads)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End of June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98173"/>
                  </a:ext>
                </a:extLst>
              </a:tr>
              <a:tr h="1073994">
                <a:tc>
                  <a:txBody>
                    <a:bodyPr/>
                    <a:lstStyle/>
                    <a:p>
                      <a:r>
                        <a:rPr lang="en-US" sz="2000" dirty="0"/>
                        <a:t>Solicit a small group of VI experts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/>
                        <a:t>Expand the contents/draft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/>
                        <a:t>Finalize the outline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Mid-September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12852"/>
                  </a:ext>
                </a:extLst>
              </a:tr>
              <a:tr h="423088">
                <a:tc>
                  <a:txBody>
                    <a:bodyPr/>
                    <a:lstStyle/>
                    <a:p>
                      <a:r>
                        <a:rPr lang="en-US" sz="2000" dirty="0"/>
                        <a:t>Inputs from wide VI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November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772296"/>
                  </a:ext>
                </a:extLst>
              </a:tr>
              <a:tr h="423088">
                <a:tc>
                  <a:txBody>
                    <a:bodyPr/>
                    <a:lstStyle/>
                    <a:p>
                      <a:r>
                        <a:rPr lang="en-US" sz="2000" dirty="0"/>
                        <a:t>Discuss inputs with community (iterative process)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December 2021-January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106614"/>
                  </a:ext>
                </a:extLst>
              </a:tr>
              <a:tr h="423088">
                <a:tc>
                  <a:txBody>
                    <a:bodyPr/>
                    <a:lstStyle/>
                    <a:p>
                      <a:r>
                        <a:rPr lang="en-US" sz="2000" dirty="0"/>
                        <a:t>Summarize the community inputs and update the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February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099588"/>
                  </a:ext>
                </a:extLst>
              </a:tr>
              <a:tr h="423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Hold a workshop to consolidate the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April-May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613135"/>
                  </a:ext>
                </a:extLst>
              </a:tr>
              <a:tr h="423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Final approval of the VI validation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June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00215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27079-702B-684A-A61A-39A2224F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May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E85FF-F173-8A48-880C-2F9D2BBEC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 (Online)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F5BCD-689D-094B-B4E2-D569D88B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7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251CB-17C3-DC45-910D-BFE5E509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 for 2021-2023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06A66-1DC3-7C47-9A5E-C05832B5F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 validation protocol document development: Q2/2022</a:t>
            </a:r>
          </a:p>
          <a:p>
            <a:r>
              <a:rPr lang="en-US" dirty="0"/>
              <a:t>3rd VI workshop: Q2/2022</a:t>
            </a:r>
          </a:p>
          <a:p>
            <a:r>
              <a:rPr lang="en-US" dirty="0"/>
              <a:t>Paper on VI product </a:t>
            </a:r>
            <a:r>
              <a:rPr lang="en-US" dirty="0" err="1"/>
              <a:t>intercomparison</a:t>
            </a:r>
            <a:r>
              <a:rPr lang="en-US" dirty="0"/>
              <a:t>: Q4/2021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D9A86-6CF8-A54E-BC03-F3ED7A274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 May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CE6C3-5642-7B48-BF48-AACD2E425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CEOS LPV Plenary Meeting (Online)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07C95-9000-344B-A61D-E42B7AF7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8E3A-F8E6-5540-B6E3-C5D37171A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98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2B82F9E8B93541B9568F5C299B5051" ma:contentTypeVersion="14" ma:contentTypeDescription="Een nieuw document maken." ma:contentTypeScope="" ma:versionID="2eb2cea0a2767b8edf0023fc88f10422">
  <xsd:schema xmlns:xsd="http://www.w3.org/2001/XMLSchema" xmlns:xs="http://www.w3.org/2001/XMLSchema" xmlns:p="http://schemas.microsoft.com/office/2006/metadata/properties" xmlns:ns3="ba1132c2-a911-4c0f-94a3-05a3918b531c" xmlns:ns4="bcfb1e18-90ef-44e5-bc1f-044695b2de0b" targetNamespace="http://schemas.microsoft.com/office/2006/metadata/properties" ma:root="true" ma:fieldsID="c17f3daf0b61b3f568bfabf58bbc60bc" ns3:_="" ns4:_="">
    <xsd:import namespace="ba1132c2-a911-4c0f-94a3-05a3918b531c"/>
    <xsd:import namespace="bcfb1e18-90ef-44e5-bc1f-044695b2de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132c2-a911-4c0f-94a3-05a3918b53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fb1e18-90ef-44e5-bc1f-044695b2de0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5DEFB9-3D24-4755-B133-9F1369F9F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1132c2-a911-4c0f-94a3-05a3918b531c"/>
    <ds:schemaRef ds:uri="bcfb1e18-90ef-44e5-bc1f-044695b2de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D783CE-0EAE-4436-870B-59DDACDAA3E5}">
  <ds:schemaRefs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ba1132c2-a911-4c0f-94a3-05a3918b531c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bcfb1e18-90ef-44e5-bc1f-044695b2de0b"/>
  </ds:schemaRefs>
</ds:datastoreItem>
</file>

<file path=customXml/itemProps3.xml><?xml version="1.0" encoding="utf-8"?>
<ds:datastoreItem xmlns:ds="http://schemas.openxmlformats.org/officeDocument/2006/customXml" ds:itemID="{AE5C74E5-3292-4A08-AA6A-206BB9B723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393</Words>
  <Application>Microsoft Macintosh PowerPoint</Application>
  <PresentationFormat>Widescreen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Vegetation Index Focus Area</vt:lpstr>
      <vt:lpstr>Activities: 2019-2021</vt:lpstr>
      <vt:lpstr>Activities</vt:lpstr>
      <vt:lpstr>Activities</vt:lpstr>
      <vt:lpstr>Plan for VI Best Validation Protocol Document</vt:lpstr>
      <vt:lpstr>Strategic Plan for 2021-2023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Vegetation Index Focus Area Workshop</dc:title>
  <dc:creator>Tomoaki Miura</dc:creator>
  <cp:lastModifiedBy>Tomoaki Miura</cp:lastModifiedBy>
  <cp:revision>43</cp:revision>
  <dcterms:created xsi:type="dcterms:W3CDTF">2018-12-07T03:58:19Z</dcterms:created>
  <dcterms:modified xsi:type="dcterms:W3CDTF">2021-05-26T15:25:41Z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0x010100682B82F9E8B93541B9568F5C299B5051</vt:lpwstr>
  </property>
</Properties>
</file>